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7" r:id="rId2"/>
    <p:sldId id="298" r:id="rId3"/>
    <p:sldId id="299" r:id="rId4"/>
    <p:sldId id="301" r:id="rId5"/>
    <p:sldId id="302" r:id="rId6"/>
    <p:sldId id="303" r:id="rId7"/>
    <p:sldId id="304" r:id="rId8"/>
  </p:sldIdLst>
  <p:sldSz cx="9144000" cy="64690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99"/>
    <a:srgbClr val="5E90CF"/>
    <a:srgbClr val="9160C3"/>
    <a:srgbClr val="EF2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86536" autoAdjust="0"/>
  </p:normalViewPr>
  <p:slideViewPr>
    <p:cSldViewPr snapToGrid="0" showGuides="1">
      <p:cViewPr>
        <p:scale>
          <a:sx n="75" d="100"/>
          <a:sy n="75" d="100"/>
        </p:scale>
        <p:origin x="2142" y="630"/>
      </p:cViewPr>
      <p:guideLst>
        <p:guide orient="horz" pos="20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68422-54D3-4652-829A-B6670EB879E8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2B86E-5194-4CAF-9D8C-AC665B22D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7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2B86E-5194-4CAF-9D8C-AC665B22DC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1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2B86E-5194-4CAF-9D8C-AC665B22DCB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1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7988"/>
            <a:ext cx="9169804" cy="648503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268166"/>
            <a:ext cx="5826719" cy="1552935"/>
          </a:xfrm>
        </p:spPr>
        <p:txBody>
          <a:bodyPr anchor="b">
            <a:noAutofit/>
          </a:bodyPr>
          <a:lstStyle>
            <a:lvl1pPr algn="r">
              <a:defRPr sz="509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3821100"/>
            <a:ext cx="5826719" cy="1034691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3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6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8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0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5028"/>
            <a:ext cx="6347714" cy="3210572"/>
          </a:xfrm>
        </p:spPr>
        <p:txBody>
          <a:bodyPr anchor="ctr">
            <a:normAutofit/>
          </a:bodyPr>
          <a:lstStyle>
            <a:lvl1pPr algn="l">
              <a:defRPr sz="41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16871"/>
            <a:ext cx="6347714" cy="1481868"/>
          </a:xfrm>
        </p:spPr>
        <p:txBody>
          <a:bodyPr anchor="ctr">
            <a:normAutofit/>
          </a:bodyPr>
          <a:lstStyle>
            <a:lvl1pPr marL="0" indent="0" algn="l">
              <a:buNone/>
              <a:defRPr sz="16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575028"/>
            <a:ext cx="6072182" cy="2851180"/>
          </a:xfrm>
        </p:spPr>
        <p:txBody>
          <a:bodyPr anchor="ctr">
            <a:normAutofit/>
          </a:bodyPr>
          <a:lstStyle>
            <a:lvl1pPr algn="l">
              <a:defRPr sz="41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426208"/>
            <a:ext cx="5419804" cy="3593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277" indent="0">
              <a:buFontTx/>
              <a:buNone/>
              <a:defRPr/>
            </a:lvl2pPr>
            <a:lvl3pPr marL="862554" indent="0">
              <a:buFontTx/>
              <a:buNone/>
              <a:defRPr/>
            </a:lvl3pPr>
            <a:lvl4pPr marL="1293830" indent="0">
              <a:buFontTx/>
              <a:buNone/>
              <a:defRPr/>
            </a:lvl4pPr>
            <a:lvl5pPr marL="172510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216871"/>
            <a:ext cx="6347715" cy="1481868"/>
          </a:xfrm>
        </p:spPr>
        <p:txBody>
          <a:bodyPr anchor="ctr">
            <a:normAutofit/>
          </a:bodyPr>
          <a:lstStyle>
            <a:lvl1pPr marL="0" indent="0" algn="l">
              <a:buNone/>
              <a:defRPr sz="16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2" y="745553"/>
            <a:ext cx="457319" cy="551612"/>
          </a:xfrm>
          <a:prstGeom prst="rect">
            <a:avLst/>
          </a:prstGeom>
        </p:spPr>
        <p:txBody>
          <a:bodyPr vert="horz" lIns="86254" tIns="43127" rIns="86254" bIns="43127" rtlCol="0" anchor="ctr">
            <a:noAutofit/>
          </a:bodyPr>
          <a:lstStyle/>
          <a:p>
            <a:pPr lvl="0"/>
            <a:r>
              <a:rPr lang="en-US" sz="75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0" y="2722851"/>
            <a:ext cx="457319" cy="551612"/>
          </a:xfrm>
          <a:prstGeom prst="rect">
            <a:avLst/>
          </a:prstGeom>
        </p:spPr>
        <p:txBody>
          <a:bodyPr vert="horz" lIns="86254" tIns="43127" rIns="86254" bIns="43127" rtlCol="0" anchor="ctr">
            <a:noAutofit/>
          </a:bodyPr>
          <a:lstStyle/>
          <a:p>
            <a:pPr lvl="0"/>
            <a:r>
              <a:rPr lang="en-US" sz="75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11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822419"/>
            <a:ext cx="6347715" cy="2448264"/>
          </a:xfrm>
        </p:spPr>
        <p:txBody>
          <a:bodyPr anchor="b">
            <a:normAutofit/>
          </a:bodyPr>
          <a:lstStyle>
            <a:lvl1pPr algn="l">
              <a:defRPr sz="41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270683"/>
            <a:ext cx="6347715" cy="1428056"/>
          </a:xfrm>
        </p:spPr>
        <p:txBody>
          <a:bodyPr anchor="t">
            <a:normAutofit/>
          </a:bodyPr>
          <a:lstStyle>
            <a:lvl1pPr marL="0" indent="0" algn="l">
              <a:buNone/>
              <a:defRPr sz="16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22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575028"/>
            <a:ext cx="6072182" cy="2851180"/>
          </a:xfrm>
        </p:spPr>
        <p:txBody>
          <a:bodyPr anchor="ctr">
            <a:normAutofit/>
          </a:bodyPr>
          <a:lstStyle>
            <a:lvl1pPr algn="l">
              <a:defRPr sz="41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3785600"/>
            <a:ext cx="6347716" cy="48508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1277" indent="0">
              <a:buFontTx/>
              <a:buNone/>
              <a:defRPr/>
            </a:lvl2pPr>
            <a:lvl3pPr marL="862554" indent="0">
              <a:buFontTx/>
              <a:buNone/>
              <a:defRPr/>
            </a:lvl3pPr>
            <a:lvl4pPr marL="1293830" indent="0">
              <a:buFontTx/>
              <a:buNone/>
              <a:defRPr/>
            </a:lvl4pPr>
            <a:lvl5pPr marL="172510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270683"/>
            <a:ext cx="6347715" cy="1428056"/>
          </a:xfrm>
        </p:spPr>
        <p:txBody>
          <a:bodyPr anchor="t">
            <a:normAutofit/>
          </a:bodyPr>
          <a:lstStyle>
            <a:lvl1pPr marL="0" indent="0" algn="l">
              <a:buNone/>
              <a:defRPr sz="169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2" y="745553"/>
            <a:ext cx="457319" cy="551612"/>
          </a:xfrm>
          <a:prstGeom prst="rect">
            <a:avLst/>
          </a:prstGeom>
        </p:spPr>
        <p:txBody>
          <a:bodyPr vert="horz" lIns="86254" tIns="43127" rIns="86254" bIns="43127" rtlCol="0" anchor="ctr">
            <a:noAutofit/>
          </a:bodyPr>
          <a:lstStyle/>
          <a:p>
            <a:pPr lvl="0"/>
            <a:r>
              <a:rPr lang="en-US" sz="75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0" y="2722851"/>
            <a:ext cx="457319" cy="551612"/>
          </a:xfrm>
          <a:prstGeom prst="rect">
            <a:avLst/>
          </a:prstGeom>
        </p:spPr>
        <p:txBody>
          <a:bodyPr vert="horz" lIns="86254" tIns="43127" rIns="86254" bIns="43127" rtlCol="0" anchor="ctr">
            <a:noAutofit/>
          </a:bodyPr>
          <a:lstStyle/>
          <a:p>
            <a:pPr lvl="0"/>
            <a:r>
              <a:rPr lang="en-US" sz="75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07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575028"/>
            <a:ext cx="6341465" cy="2851180"/>
          </a:xfrm>
        </p:spPr>
        <p:txBody>
          <a:bodyPr anchor="ctr">
            <a:normAutofit/>
          </a:bodyPr>
          <a:lstStyle>
            <a:lvl1pPr algn="l">
              <a:defRPr sz="41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3785600"/>
            <a:ext cx="6347716" cy="48508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4">
                <a:solidFill>
                  <a:schemeClr val="accent1"/>
                </a:solidFill>
              </a:defRPr>
            </a:lvl1pPr>
            <a:lvl2pPr marL="431277" indent="0">
              <a:buFontTx/>
              <a:buNone/>
              <a:defRPr/>
            </a:lvl2pPr>
            <a:lvl3pPr marL="862554" indent="0">
              <a:buFontTx/>
              <a:buNone/>
              <a:defRPr/>
            </a:lvl3pPr>
            <a:lvl4pPr marL="1293830" indent="0">
              <a:buFontTx/>
              <a:buNone/>
              <a:defRPr/>
            </a:lvl4pPr>
            <a:lvl5pPr marL="172510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270683"/>
            <a:ext cx="6347715" cy="1428056"/>
          </a:xfrm>
        </p:spPr>
        <p:txBody>
          <a:bodyPr anchor="t">
            <a:normAutofit/>
          </a:bodyPr>
          <a:lstStyle>
            <a:lvl1pPr marL="0" indent="0" algn="l">
              <a:buNone/>
              <a:defRPr sz="169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4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00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575028"/>
            <a:ext cx="978812" cy="495362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575028"/>
            <a:ext cx="5195026" cy="4953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5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547695"/>
            <a:ext cx="6347715" cy="1722990"/>
          </a:xfrm>
        </p:spPr>
        <p:txBody>
          <a:bodyPr anchor="b"/>
          <a:lstStyle>
            <a:lvl1pPr algn="l">
              <a:defRPr sz="37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270683"/>
            <a:ext cx="6347715" cy="811604"/>
          </a:xfrm>
        </p:spPr>
        <p:txBody>
          <a:bodyPr anchor="t"/>
          <a:lstStyle>
            <a:lvl1pPr marL="0" indent="0" algn="l">
              <a:buNone/>
              <a:defRPr sz="188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277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55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83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510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638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766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8937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50214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9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5028"/>
            <a:ext cx="6347714" cy="12458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038056"/>
            <a:ext cx="3088109" cy="3660682"/>
          </a:xfrm>
        </p:spPr>
        <p:txBody>
          <a:bodyPr>
            <a:normAutofit/>
          </a:bodyPr>
          <a:lstStyle>
            <a:lvl1pPr>
              <a:defRPr sz="1698"/>
            </a:lvl1pPr>
            <a:lvl2pPr>
              <a:defRPr sz="1509"/>
            </a:lvl2pPr>
            <a:lvl3pPr>
              <a:defRPr sz="1321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038057"/>
            <a:ext cx="3088110" cy="3660683"/>
          </a:xfrm>
        </p:spPr>
        <p:txBody>
          <a:bodyPr>
            <a:normAutofit/>
          </a:bodyPr>
          <a:lstStyle>
            <a:lvl1pPr>
              <a:defRPr sz="1698"/>
            </a:lvl1pPr>
            <a:lvl2pPr>
              <a:defRPr sz="1509"/>
            </a:lvl2pPr>
            <a:lvl3pPr>
              <a:defRPr sz="1321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8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5028"/>
            <a:ext cx="6347713" cy="124589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038427"/>
            <a:ext cx="3090672" cy="543581"/>
          </a:xfrm>
        </p:spPr>
        <p:txBody>
          <a:bodyPr anchor="b">
            <a:noAutofit/>
          </a:bodyPr>
          <a:lstStyle>
            <a:lvl1pPr marL="0" indent="0">
              <a:buNone/>
              <a:defRPr sz="2264" b="0"/>
            </a:lvl1pPr>
            <a:lvl2pPr marL="431277" indent="0">
              <a:buNone/>
              <a:defRPr sz="1887" b="1"/>
            </a:lvl2pPr>
            <a:lvl3pPr marL="862554" indent="0">
              <a:buNone/>
              <a:defRPr sz="1698" b="1"/>
            </a:lvl3pPr>
            <a:lvl4pPr marL="1293830" indent="0">
              <a:buNone/>
              <a:defRPr sz="1509" b="1"/>
            </a:lvl4pPr>
            <a:lvl5pPr marL="1725107" indent="0">
              <a:buNone/>
              <a:defRPr sz="1509" b="1"/>
            </a:lvl5pPr>
            <a:lvl6pPr marL="2156384" indent="0">
              <a:buNone/>
              <a:defRPr sz="1509" b="1"/>
            </a:lvl6pPr>
            <a:lvl7pPr marL="2587661" indent="0">
              <a:buNone/>
              <a:defRPr sz="1509" b="1"/>
            </a:lvl7pPr>
            <a:lvl8pPr marL="3018937" indent="0">
              <a:buNone/>
              <a:defRPr sz="1509" b="1"/>
            </a:lvl8pPr>
            <a:lvl9pPr marL="3450214" indent="0">
              <a:buNone/>
              <a:defRPr sz="150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582009"/>
            <a:ext cx="3090672" cy="311673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038427"/>
            <a:ext cx="3090672" cy="543581"/>
          </a:xfrm>
        </p:spPr>
        <p:txBody>
          <a:bodyPr anchor="b">
            <a:noAutofit/>
          </a:bodyPr>
          <a:lstStyle>
            <a:lvl1pPr marL="0" indent="0">
              <a:buNone/>
              <a:defRPr sz="2264" b="0"/>
            </a:lvl1pPr>
            <a:lvl2pPr marL="431277" indent="0">
              <a:buNone/>
              <a:defRPr sz="1887" b="1"/>
            </a:lvl2pPr>
            <a:lvl3pPr marL="862554" indent="0">
              <a:buNone/>
              <a:defRPr sz="1698" b="1"/>
            </a:lvl3pPr>
            <a:lvl4pPr marL="1293830" indent="0">
              <a:buNone/>
              <a:defRPr sz="1509" b="1"/>
            </a:lvl4pPr>
            <a:lvl5pPr marL="1725107" indent="0">
              <a:buNone/>
              <a:defRPr sz="1509" b="1"/>
            </a:lvl5pPr>
            <a:lvl6pPr marL="2156384" indent="0">
              <a:buNone/>
              <a:defRPr sz="1509" b="1"/>
            </a:lvl6pPr>
            <a:lvl7pPr marL="2587661" indent="0">
              <a:buNone/>
              <a:defRPr sz="1509" b="1"/>
            </a:lvl7pPr>
            <a:lvl8pPr marL="3018937" indent="0">
              <a:buNone/>
              <a:defRPr sz="1509" b="1"/>
            </a:lvl8pPr>
            <a:lvl9pPr marL="3450214" indent="0">
              <a:buNone/>
              <a:defRPr sz="150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582009"/>
            <a:ext cx="3090672" cy="311673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75028"/>
            <a:ext cx="6347714" cy="12458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1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9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13614"/>
            <a:ext cx="2790182" cy="1205960"/>
          </a:xfrm>
        </p:spPr>
        <p:txBody>
          <a:bodyPr anchor="b">
            <a:normAutofit/>
          </a:bodyPr>
          <a:lstStyle>
            <a:lvl1pPr>
              <a:defRPr sz="188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485722"/>
            <a:ext cx="3386037" cy="52130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619574"/>
            <a:ext cx="2790182" cy="2437877"/>
          </a:xfrm>
        </p:spPr>
        <p:txBody>
          <a:bodyPr>
            <a:normAutofit/>
          </a:bodyPr>
          <a:lstStyle>
            <a:lvl1pPr marL="0" indent="0">
              <a:buNone/>
              <a:defRPr sz="1321"/>
            </a:lvl1pPr>
            <a:lvl2pPr marL="323458" indent="0">
              <a:buNone/>
              <a:defRPr sz="990"/>
            </a:lvl2pPr>
            <a:lvl3pPr marL="646915" indent="0">
              <a:buNone/>
              <a:defRPr sz="849"/>
            </a:lvl3pPr>
            <a:lvl4pPr marL="970373" indent="0">
              <a:buNone/>
              <a:defRPr sz="707"/>
            </a:lvl4pPr>
            <a:lvl5pPr marL="1293830" indent="0">
              <a:buNone/>
              <a:defRPr sz="707"/>
            </a:lvl5pPr>
            <a:lvl6pPr marL="1617288" indent="0">
              <a:buNone/>
              <a:defRPr sz="707"/>
            </a:lvl6pPr>
            <a:lvl7pPr marL="1940745" indent="0">
              <a:buNone/>
              <a:defRPr sz="707"/>
            </a:lvl7pPr>
            <a:lvl8pPr marL="2264203" indent="0">
              <a:buNone/>
              <a:defRPr sz="707"/>
            </a:lvl8pPr>
            <a:lvl9pPr marL="2587661" indent="0">
              <a:buNone/>
              <a:defRPr sz="7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49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28344"/>
            <a:ext cx="6347714" cy="534597"/>
          </a:xfrm>
        </p:spPr>
        <p:txBody>
          <a:bodyPr anchor="b">
            <a:normAutofit/>
          </a:bodyPr>
          <a:lstStyle>
            <a:lvl1pPr algn="l">
              <a:defRPr sz="2264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575028"/>
            <a:ext cx="6347714" cy="3627616"/>
          </a:xfrm>
        </p:spPr>
        <p:txBody>
          <a:bodyPr anchor="t">
            <a:normAutofit/>
          </a:bodyPr>
          <a:lstStyle>
            <a:lvl1pPr marL="0" indent="0" algn="ctr">
              <a:buNone/>
              <a:defRPr sz="1509"/>
            </a:lvl1pPr>
            <a:lvl2pPr marL="431277" indent="0">
              <a:buNone/>
              <a:defRPr sz="1509"/>
            </a:lvl2pPr>
            <a:lvl3pPr marL="862554" indent="0">
              <a:buNone/>
              <a:defRPr sz="1509"/>
            </a:lvl3pPr>
            <a:lvl4pPr marL="1293830" indent="0">
              <a:buNone/>
              <a:defRPr sz="1509"/>
            </a:lvl4pPr>
            <a:lvl5pPr marL="1725107" indent="0">
              <a:buNone/>
              <a:defRPr sz="1509"/>
            </a:lvl5pPr>
            <a:lvl6pPr marL="2156384" indent="0">
              <a:buNone/>
              <a:defRPr sz="1509"/>
            </a:lvl6pPr>
            <a:lvl7pPr marL="2587661" indent="0">
              <a:buNone/>
              <a:defRPr sz="1509"/>
            </a:lvl7pPr>
            <a:lvl8pPr marL="3018937" indent="0">
              <a:buNone/>
              <a:defRPr sz="1509"/>
            </a:lvl8pPr>
            <a:lvl9pPr marL="3450214" indent="0">
              <a:buNone/>
              <a:defRPr sz="150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062941"/>
            <a:ext cx="6347714" cy="635798"/>
          </a:xfrm>
        </p:spPr>
        <p:txBody>
          <a:bodyPr>
            <a:normAutofit/>
          </a:bodyPr>
          <a:lstStyle>
            <a:lvl1pPr marL="0" indent="0">
              <a:buNone/>
              <a:defRPr sz="1132"/>
            </a:lvl1pPr>
            <a:lvl2pPr marL="431277" indent="0">
              <a:buNone/>
              <a:defRPr sz="1132"/>
            </a:lvl2pPr>
            <a:lvl3pPr marL="862554" indent="0">
              <a:buNone/>
              <a:defRPr sz="943"/>
            </a:lvl3pPr>
            <a:lvl4pPr marL="1293830" indent="0">
              <a:buNone/>
              <a:defRPr sz="849"/>
            </a:lvl4pPr>
            <a:lvl5pPr marL="1725107" indent="0">
              <a:buNone/>
              <a:defRPr sz="849"/>
            </a:lvl5pPr>
            <a:lvl6pPr marL="2156384" indent="0">
              <a:buNone/>
              <a:defRPr sz="849"/>
            </a:lvl6pPr>
            <a:lvl7pPr marL="2587661" indent="0">
              <a:buNone/>
              <a:defRPr sz="849"/>
            </a:lvl7pPr>
            <a:lvl8pPr marL="3018937" indent="0">
              <a:buNone/>
              <a:defRPr sz="849"/>
            </a:lvl8pPr>
            <a:lvl9pPr marL="3450214" indent="0">
              <a:buNone/>
              <a:defRPr sz="8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0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7988"/>
            <a:ext cx="9169805" cy="648503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75028"/>
            <a:ext cx="6347713" cy="1245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038057"/>
            <a:ext cx="6347714" cy="366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5698740"/>
            <a:ext cx="684132" cy="344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012D-559B-4C59-9B16-EFA36308BDD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5698740"/>
            <a:ext cx="4622973" cy="344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5698740"/>
            <a:ext cx="512638" cy="344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9">
                <a:solidFill>
                  <a:schemeClr val="accent1"/>
                </a:solidFill>
              </a:defRPr>
            </a:lvl1pPr>
          </a:lstStyle>
          <a:p>
            <a:fld id="{9298A07B-C399-4924-AF82-632F2754B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31277" rtl="0" eaLnBrk="1" latinLnBrk="0" hangingPunct="1">
        <a:spcBef>
          <a:spcPct val="0"/>
        </a:spcBef>
        <a:buNone/>
        <a:defRPr sz="339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3458" indent="-32345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0825" indent="-26954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8192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9469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0745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2022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3299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34576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65852" indent="-215638" algn="l" defTabSz="431277" rtl="0" eaLnBrk="1" latinLnBrk="0" hangingPunct="1">
        <a:spcBef>
          <a:spcPts val="9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31277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2pPr>
      <a:lvl3pPr marL="862554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3pPr>
      <a:lvl4pPr marL="1293830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4pPr>
      <a:lvl5pPr marL="1725107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5pPr>
      <a:lvl6pPr marL="2156384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6pPr>
      <a:lvl7pPr marL="2587661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7pPr>
      <a:lvl8pPr marL="3018937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214" algn="l" defTabSz="431277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1" y="518468"/>
            <a:ext cx="6347713" cy="1245894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>План республиканских мероприятий, </a:t>
            </a:r>
            <a:b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>в рамках проводимого в 2018 году </a:t>
            </a: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>Года </a:t>
            </a:r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>добровольца (волонтера) </a:t>
            </a: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>в </a:t>
            </a:r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>Российской Федерации</a:t>
            </a:r>
            <a:b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038057"/>
            <a:ext cx="7648281" cy="3660683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800080"/>
                </a:solidFill>
              </a:rPr>
              <a:t>Раздел 1.  </a:t>
            </a:r>
            <a:r>
              <a:rPr lang="ru-RU" b="1" dirty="0"/>
              <a:t>Совершенствование нормативно-правового регулирования по поддержке </a:t>
            </a:r>
            <a:r>
              <a:rPr lang="ru-RU" b="1" dirty="0" smtClean="0"/>
              <a:t>добровольчества </a:t>
            </a:r>
            <a:r>
              <a:rPr lang="ru-RU" b="1" dirty="0"/>
              <a:t>(волонтерства) в Республике Саха (Якутия</a:t>
            </a:r>
            <a:r>
              <a:rPr lang="ru-RU" b="1" dirty="0" smtClean="0"/>
              <a:t>)</a:t>
            </a:r>
          </a:p>
          <a:p>
            <a:pPr algn="just"/>
            <a:r>
              <a:rPr lang="ru-RU" b="1" dirty="0">
                <a:solidFill>
                  <a:srgbClr val="800080"/>
                </a:solidFill>
              </a:rPr>
              <a:t>Раздел 2.  </a:t>
            </a:r>
            <a:r>
              <a:rPr lang="ru-RU" b="1" dirty="0"/>
              <a:t>Организационные мероприятия </a:t>
            </a:r>
            <a:endParaRPr lang="ru-RU" b="1" dirty="0" smtClean="0"/>
          </a:p>
          <a:p>
            <a:pPr algn="just"/>
            <a:r>
              <a:rPr lang="ru-RU" b="1" dirty="0">
                <a:solidFill>
                  <a:srgbClr val="800080"/>
                </a:solidFill>
              </a:rPr>
              <a:t>Раздел 3.  </a:t>
            </a:r>
            <a:r>
              <a:rPr lang="ru-RU" b="1" dirty="0"/>
              <a:t>Дни единых действий в муниципальных образованиях и городских округах </a:t>
            </a:r>
            <a:r>
              <a:rPr lang="ru-RU" b="1" dirty="0" smtClean="0"/>
              <a:t>Республики </a:t>
            </a:r>
            <a:r>
              <a:rPr lang="ru-RU" b="1" dirty="0"/>
              <a:t>Саха (Якутия) </a:t>
            </a:r>
            <a:r>
              <a:rPr lang="ru-RU" b="1" dirty="0" smtClean="0"/>
              <a:t>«</a:t>
            </a:r>
            <a:r>
              <a:rPr lang="ru-RU" b="1" dirty="0"/>
              <a:t>Республика Добра</a:t>
            </a:r>
            <a:r>
              <a:rPr lang="ru-RU" b="1" dirty="0" smtClean="0"/>
              <a:t>»</a:t>
            </a:r>
          </a:p>
          <a:p>
            <a:pPr algn="just"/>
            <a:r>
              <a:rPr lang="ru-RU" b="1" dirty="0">
                <a:solidFill>
                  <a:srgbClr val="800080"/>
                </a:solidFill>
              </a:rPr>
              <a:t>Раздел 4.  </a:t>
            </a:r>
            <a:r>
              <a:rPr lang="ru-RU" b="1" dirty="0"/>
              <a:t>Основные республиканские </a:t>
            </a:r>
            <a:r>
              <a:rPr lang="ru-RU" b="1" dirty="0" smtClean="0"/>
              <a:t>мероприятия</a:t>
            </a:r>
          </a:p>
          <a:p>
            <a:pPr algn="just"/>
            <a:r>
              <a:rPr lang="ru-RU" b="1" dirty="0">
                <a:solidFill>
                  <a:srgbClr val="800080"/>
                </a:solidFill>
              </a:rPr>
              <a:t>Раздел 5.  </a:t>
            </a:r>
            <a:r>
              <a:rPr lang="ru-RU" b="1" dirty="0"/>
              <a:t>Основные республиканские меры поддержки добровольчества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13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1" y="518468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>
                <a:solidFill>
                  <a:srgbClr val="800080"/>
                </a:solidFill>
              </a:rPr>
              <a:t>Раздел 1.  </a:t>
            </a:r>
            <a:r>
              <a:rPr lang="ru-RU" sz="2000" b="1" dirty="0">
                <a:solidFill>
                  <a:srgbClr val="800080"/>
                </a:solidFill>
              </a:rPr>
              <a:t>Совершенствование нормативно-правового регулирования по поддержке добровольчества (волонтерства) в Республике Саха (Якутия)</a:t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rgbClr val="80008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14691"/>
              </p:ext>
            </p:extLst>
          </p:nvPr>
        </p:nvGraphicFramePr>
        <p:xfrm>
          <a:off x="1137501" y="2177592"/>
          <a:ext cx="6649039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737">
                  <a:extLst>
                    <a:ext uri="{9D8B030D-6E8A-4147-A177-3AD203B41FA5}">
                      <a16:colId xmlns:a16="http://schemas.microsoft.com/office/drawing/2014/main" val="1019100999"/>
                    </a:ext>
                  </a:extLst>
                </a:gridCol>
                <a:gridCol w="6275302">
                  <a:extLst>
                    <a:ext uri="{9D8B030D-6E8A-4147-A177-3AD203B41FA5}">
                      <a16:colId xmlns:a16="http://schemas.microsoft.com/office/drawing/2014/main" val="3934192618"/>
                    </a:ext>
                  </a:extLst>
                </a:gridCol>
              </a:tblGrid>
              <a:tr h="52498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958" marR="4695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Внесение проекта закона Республики Саха (Якутия) "О добровольческой (волонтерской) деятельности в Республике Саха (Якутия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)";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995769"/>
                  </a:ext>
                </a:extLst>
              </a:tr>
              <a:tr h="25996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958" marR="4695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Принятие Концепции развития добровольчества в Республике Саха (Якутия) на 2018-2020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годы;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564562"/>
                  </a:ext>
                </a:extLst>
              </a:tr>
              <a:tr h="79617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958" marR="4695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Внесение изменений в отдельные нормативные правовые акты Республики Саха (Якутия) в области популяризации создания и развития добровольческого (волонтерского) движения в Республике Саха (Якутия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371829"/>
                  </a:ext>
                </a:extLst>
              </a:tr>
              <a:tr h="52498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958" marR="4695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Разработка стандарта поддержки добровольчества (волонтерства) в муниципальных образованиях Республики Саха (Якутия)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53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1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1" y="518468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>
                <a:solidFill>
                  <a:srgbClr val="800080"/>
                </a:solidFill>
              </a:rPr>
              <a:t>Раздел </a:t>
            </a:r>
            <a:r>
              <a:rPr lang="ru-RU" sz="2000" b="1" u="sng" dirty="0" smtClean="0">
                <a:solidFill>
                  <a:srgbClr val="800080"/>
                </a:solidFill>
              </a:rPr>
              <a:t>2. </a:t>
            </a:r>
            <a:r>
              <a:rPr lang="ru-RU" sz="2000" b="1" dirty="0">
                <a:solidFill>
                  <a:srgbClr val="800080"/>
                </a:solidFill>
              </a:rPr>
              <a:t>Организационные мероприятия </a:t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rgbClr val="80008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009220"/>
              </p:ext>
            </p:extLst>
          </p:nvPr>
        </p:nvGraphicFramePr>
        <p:xfrm>
          <a:off x="1024378" y="1112364"/>
          <a:ext cx="7459745" cy="4454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9745">
                  <a:extLst>
                    <a:ext uri="{9D8B030D-6E8A-4147-A177-3AD203B41FA5}">
                      <a16:colId xmlns:a16="http://schemas.microsoft.com/office/drawing/2014/main" val="1089145398"/>
                    </a:ext>
                  </a:extLst>
                </a:gridCol>
              </a:tblGrid>
              <a:tr h="887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Создание Организационных комитетов по проведению в муниципальных образованиях Года добровольчества в Российской Федерации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32820"/>
                  </a:ext>
                </a:extLst>
              </a:tr>
              <a:tr h="591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Принятие планов по проведению в муниципальных образованиях Года добровольчества в Российской Федерации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85774"/>
                  </a:ext>
                </a:extLst>
              </a:tr>
              <a:tr h="591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Обобщение лучших практик муниципальных образований по поддержке добровольцев (волонтеров)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57951"/>
                  </a:ext>
                </a:extLst>
              </a:tr>
              <a:tr h="567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Внедрение мер нематериального поощрения добровольцев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региона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3888"/>
                  </a:ext>
                </a:extLst>
              </a:tr>
              <a:tr h="631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Мониторинг реализации мер поддержки добровольчества 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республике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74451"/>
                  </a:ext>
                </a:extLst>
              </a:tr>
              <a:tr h="591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Проведение мероприятий по обучению руководителей и представителей волонтерских объединений и организаций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52900"/>
                  </a:ext>
                </a:extLst>
              </a:tr>
              <a:tr h="591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Создание центров по работе с волонтерами в муниципальных образованиях Республики Саха (Якутия)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37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19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208" y="245091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solidFill>
                  <a:srgbClr val="800080"/>
                </a:solidFill>
              </a:rPr>
              <a:t>Раздел 3. </a:t>
            </a:r>
            <a:r>
              <a:rPr lang="ru-RU" sz="2000" b="1" dirty="0">
                <a:solidFill>
                  <a:srgbClr val="800080"/>
                </a:solidFill>
              </a:rPr>
              <a:t>Дни единых действий в муниципальных образованиях и городских округах Республики Саха (Якутия) </a:t>
            </a:r>
            <a:r>
              <a:rPr lang="ru-RU" sz="2000" b="1" dirty="0" smtClean="0">
                <a:solidFill>
                  <a:srgbClr val="800080"/>
                </a:solidFill>
              </a:rPr>
              <a:t/>
            </a:r>
            <a:br>
              <a:rPr lang="ru-RU" sz="2000" b="1" dirty="0" smtClean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</a:rPr>
              <a:t>«</a:t>
            </a:r>
            <a:r>
              <a:rPr lang="ru-RU" sz="2000" b="1" dirty="0">
                <a:solidFill>
                  <a:srgbClr val="800080"/>
                </a:solidFill>
              </a:rPr>
              <a:t>Республика Добра»</a:t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</a:rPr>
              <a:t/>
            </a:r>
            <a:br>
              <a:rPr lang="ru-RU" sz="2000" b="1" dirty="0" smtClean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rgbClr val="80008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22221"/>
              </p:ext>
            </p:extLst>
          </p:nvPr>
        </p:nvGraphicFramePr>
        <p:xfrm>
          <a:off x="801278" y="1621030"/>
          <a:ext cx="7513163" cy="4665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13163">
                  <a:extLst>
                    <a:ext uri="{9D8B030D-6E8A-4147-A177-3AD203B41FA5}">
                      <a16:colId xmlns:a16="http://schemas.microsoft.com/office/drawing/2014/main" val="3590280576"/>
                    </a:ext>
                  </a:extLst>
                </a:gridCol>
              </a:tblGrid>
              <a:tr h="739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февраля.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Запуск акции «1000 добрых дел, посвященных 100-летию Военного комиссариата Республики Саха (Якутия)» (мероприятия по помощи ветеранам ВОВ, тыла, труда, вдов и детей войны)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65672"/>
                  </a:ext>
                </a:extLst>
              </a:tr>
              <a:tr h="487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марта.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Республиканская акция «Благодарность матери» в помощь многодетным материям, посвященная Международному дню женщин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28208"/>
                  </a:ext>
                </a:extLst>
              </a:tr>
              <a:tr h="241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апреля.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Благотворительный аукцион по сбору средств для адресной помощи нуждающимся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647366"/>
                  </a:ext>
                </a:extLst>
              </a:tr>
              <a:tr h="241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мая.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Республиканская акция Весенняя Неделя Добра - 2018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561437"/>
                  </a:ext>
                </a:extLst>
              </a:tr>
              <a:tr h="241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июня.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Декада донора крови.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43462"/>
                  </a:ext>
                </a:extLst>
              </a:tr>
              <a:tr h="241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июля.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Всероссийская акция «Чистый берег»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27663"/>
                  </a:ext>
                </a:extLst>
              </a:tr>
              <a:tr h="487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августа.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Досуговое мероприятие для ветеран ВОВ, тыла, труда, вдов и детей войны «Ретро Вечер»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17870"/>
                  </a:ext>
                </a:extLst>
              </a:tr>
              <a:tr h="487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сентября.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Неделя благотворительности «Радуга добра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благотворительная ярмарка, благотворительный концерт)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96260"/>
                  </a:ext>
                </a:extLst>
              </a:tr>
              <a:tr h="487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октября.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Акция, направленная на оказание волонтерской помощи гражданам пожилого возраста «Старость в радость»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692882"/>
                  </a:ext>
                </a:extLst>
              </a:tr>
              <a:tr h="487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ноября.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 Республиканского конкурса волонтерских объединений «Марафон добрых дел!»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663534"/>
                  </a:ext>
                </a:extLst>
              </a:tr>
              <a:tr h="241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 декабря.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Благотворительная акция «Ёлка Добра»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48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3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208" y="245091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solidFill>
                  <a:srgbClr val="800080"/>
                </a:solidFill>
              </a:rPr>
              <a:t>Раздел 4. </a:t>
            </a:r>
            <a:r>
              <a:rPr lang="ru-RU" sz="2000" b="1" dirty="0">
                <a:solidFill>
                  <a:srgbClr val="800080"/>
                </a:solidFill>
              </a:rPr>
              <a:t>Основные </a:t>
            </a:r>
            <a:r>
              <a:rPr lang="ru-RU" sz="2000" b="1" dirty="0" smtClean="0">
                <a:solidFill>
                  <a:srgbClr val="800080"/>
                </a:solidFill>
              </a:rPr>
              <a:t/>
            </a:r>
            <a:br>
              <a:rPr lang="ru-RU" sz="2000" b="1" dirty="0" smtClean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</a:rPr>
              <a:t>республиканские </a:t>
            </a:r>
            <a:r>
              <a:rPr lang="ru-RU" sz="2000" b="1" dirty="0">
                <a:solidFill>
                  <a:srgbClr val="800080"/>
                </a:solidFill>
              </a:rPr>
              <a:t>мероприятия</a:t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>
                <a:solidFill>
                  <a:srgbClr val="800080"/>
                </a:solidFill>
              </a:rPr>
              <a:t/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</a:rPr>
              <a:t/>
            </a:r>
            <a:br>
              <a:rPr lang="ru-RU" sz="2000" b="1" dirty="0" smtClean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rgbClr val="80008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64369"/>
              </p:ext>
            </p:extLst>
          </p:nvPr>
        </p:nvGraphicFramePr>
        <p:xfrm>
          <a:off x="659876" y="1057547"/>
          <a:ext cx="8012784" cy="4853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2784">
                  <a:extLst>
                    <a:ext uri="{9D8B030D-6E8A-4147-A177-3AD203B41FA5}">
                      <a16:colId xmlns:a16="http://schemas.microsoft.com/office/drawing/2014/main" val="236665814"/>
                    </a:ext>
                  </a:extLst>
                </a:gridCol>
              </a:tblGrid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акция «Георгиевская ленточка»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31379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*Всероссийское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движение «Бессмертный полк»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04192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акция «Свеча памяти»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58404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акция «День Героев Отечества»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34063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акция «Свеча памяти»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04814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акция «Дерево Победы»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50579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*Всероссийская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патриотическая акция «Снежный десант»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880571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*Реализация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проекта «Школа социального волонтера»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95104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*Молодежный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образовательный форум «Синергия Севера», направление «Школа волонтера»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38964"/>
                  </a:ext>
                </a:extLst>
              </a:tr>
              <a:tr h="181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*Дискуссионная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площадка по вопросам поддержки добровольцев в рамках Гражданского форума 2018 года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08640"/>
                  </a:ext>
                </a:extLst>
              </a:tr>
              <a:tr h="194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*Семинар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для некоммерческих организаций на тему «Добровольцы в НКО: оформляем по правилам»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13199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*Республиканский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Антинаркотический волонтерский слет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91267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*Создание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центра волонтерского движения чемпионатов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Абилимпикс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66114"/>
                  </a:ext>
                </a:extLst>
              </a:tr>
              <a:tr h="44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*Межрайонная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научная-конференция на тему: «Волонтерство и общественная деятельность в условиях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*Арктики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: проблемы, перспективы, особенности»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992062"/>
                  </a:ext>
                </a:extLst>
              </a:tr>
              <a:tr h="44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*Создание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волонтерских центров на базе образовательных организаций профессионального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*образования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Республики Саха (Якутия)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125344"/>
                  </a:ext>
                </a:extLst>
              </a:tr>
              <a:tr h="44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*Создание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студенческих творческих отрядов из числа учащихся подведомственных образовательных организаций для работы в культурно-массовых мероприятиях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96680"/>
                  </a:ext>
                </a:extLst>
              </a:tr>
              <a:tr h="44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*Формирование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якутского регионального отделения Всероссийского общественного движения «Волонтеры-медики»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19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208" y="245091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800080"/>
                </a:solidFill>
              </a:rPr>
              <a:t>Раздел 5.  Основные республиканские меры поддержки добровольчества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800080"/>
                </a:solidFill>
              </a:rPr>
              <a:t/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>
                <a:solidFill>
                  <a:srgbClr val="800080"/>
                </a:solidFill>
              </a:rPr>
              <a:t/>
            </a:r>
            <a:br>
              <a:rPr lang="ru-RU" sz="2000" b="1" dirty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</a:rPr>
              <a:t/>
            </a:r>
            <a:br>
              <a:rPr lang="ru-RU" sz="2000" b="1" dirty="0" smtClean="0">
                <a:solidFill>
                  <a:srgbClr val="800080"/>
                </a:solidFill>
              </a:rPr>
            </a:br>
            <a: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20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rgbClr val="80008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80283"/>
              </p:ext>
            </p:extLst>
          </p:nvPr>
        </p:nvGraphicFramePr>
        <p:xfrm>
          <a:off x="571892" y="1032721"/>
          <a:ext cx="8195036" cy="4789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036">
                  <a:extLst>
                    <a:ext uri="{9D8B030D-6E8A-4147-A177-3AD203B41FA5}">
                      <a16:colId xmlns:a16="http://schemas.microsoft.com/office/drawing/2014/main" val="2840754027"/>
                    </a:ext>
                  </a:extLst>
                </a:gridCol>
              </a:tblGrid>
              <a:tr h="1240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предоставление субсидий из государственного бюджета Республики Саха (Якутия) на реализацию добровольческой (волонтерской) деятельности в Республике Саха (Якутия), в соответствии с</a:t>
                      </a:r>
                      <a:r>
                        <a:rPr lang="sah-RU" sz="1400" dirty="0">
                          <a:solidFill>
                            <a:schemeClr val="tx1"/>
                          </a:solidFill>
                          <a:effectLst/>
                        </a:rPr>
                        <a:t> Порядком,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утвержденным постановлением Правительства Республики Саха (Якутия) от 09 сентября 2014 г. № 307.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96178"/>
                  </a:ext>
                </a:extLst>
              </a:tr>
              <a:tr h="925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* Конкурс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соискание грантов Главы Республики Саха (Якутия) в соответствии с</a:t>
                      </a:r>
                      <a:r>
                        <a:rPr lang="sah-RU" sz="1400" dirty="0">
                          <a:solidFill>
                            <a:schemeClr val="tx1"/>
                          </a:solidFill>
                          <a:effectLst/>
                        </a:rPr>
                        <a:t> Порядком,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утвержденным проводится Указом Президента Республики Саха (Якутия) от 20 декабря 2012 г. № 1775. Номинация – «Лучший проект по развитию волонтерства».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5734"/>
                  </a:ext>
                </a:extLst>
              </a:tr>
              <a:tr h="1382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* Конкурс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социально ориентированных некоммерческих организаций на право получения субсидий из бюджета Республики Саха (Якутия) в соответствии с</a:t>
                      </a:r>
                      <a:r>
                        <a:rPr lang="sah-RU" sz="1400" dirty="0">
                          <a:solidFill>
                            <a:schemeClr val="tx1"/>
                          </a:solidFill>
                          <a:effectLst/>
                        </a:rPr>
                        <a:t> Порядком предоставления и распределения субсидий из государственного бюджета Республики Саха (Якутия) социально ориентированным некоммерческим организациям, утвержденным постановлением Правительства Республики Саха (Якутия) от 30.10.2014 г. № 370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7994"/>
                  </a:ext>
                </a:extLst>
              </a:tr>
              <a:tr h="1240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* Конкурс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«Лучшая народная дружина по охране общественного порядка» в соответствии с Положением утвержденного постановлением правительства Республики Саха (Якутия) от 10 октября 2014 года №343 «О проведении республиканского конкурса «Лучшая народная дружина по охране общественного порядка»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8" marR="4695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3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20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7875" y="2289434"/>
            <a:ext cx="6347713" cy="12458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800080"/>
                </a:solidFill>
              </a:rPr>
              <a:t>Спасибо </a:t>
            </a:r>
            <a:br>
              <a:rPr lang="ru-RU" sz="3600" b="1" dirty="0" smtClean="0">
                <a:solidFill>
                  <a:srgbClr val="800080"/>
                </a:solidFill>
              </a:rPr>
            </a:br>
            <a:r>
              <a:rPr lang="ru-RU" sz="3600" b="1" dirty="0" smtClean="0">
                <a:solidFill>
                  <a:srgbClr val="800080"/>
                </a:solidFill>
              </a:rPr>
              <a:t>за внимание!</a:t>
            </a:r>
            <a:r>
              <a:rPr lang="ru-RU" sz="3600" b="1" dirty="0">
                <a:solidFill>
                  <a:srgbClr val="800080"/>
                </a:solidFill>
              </a:rPr>
              <a:t/>
            </a:r>
            <a:br>
              <a:rPr lang="ru-RU" sz="3600" b="1" dirty="0">
                <a:solidFill>
                  <a:srgbClr val="800080"/>
                </a:solidFill>
              </a:rPr>
            </a:br>
            <a:r>
              <a:rPr lang="ru-RU" sz="3600" b="1" dirty="0" smtClean="0">
                <a:solidFill>
                  <a:srgbClr val="800080"/>
                </a:solidFill>
              </a:rPr>
              <a:t/>
            </a:r>
            <a:br>
              <a:rPr lang="ru-RU" sz="3600" b="1" dirty="0" smtClean="0">
                <a:solidFill>
                  <a:srgbClr val="800080"/>
                </a:solidFill>
              </a:rPr>
            </a:br>
            <a:r>
              <a:rPr lang="ru-RU" sz="3600" b="1" dirty="0" smtClean="0">
                <a:solidFill>
                  <a:srgbClr val="800080"/>
                </a:solidFill>
                <a:cs typeface="Aharoni" panose="02010803020104030203" pitchFamily="2" charset="-79"/>
              </a:rPr>
              <a:t/>
            </a:r>
            <a:br>
              <a:rPr lang="ru-RU" sz="3600" b="1" dirty="0" smtClean="0">
                <a:solidFill>
                  <a:srgbClr val="800080"/>
                </a:solidFill>
                <a:cs typeface="Aharoni" panose="02010803020104030203" pitchFamily="2" charset="-79"/>
              </a:rPr>
            </a:br>
            <a:endParaRPr lang="ru-RU" sz="3600" dirty="0">
              <a:solidFill>
                <a:srgbClr val="80008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63" y="294967"/>
            <a:ext cx="2923024" cy="584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543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1119</TotalTime>
  <Words>791</Words>
  <Application>Microsoft Office PowerPoint</Application>
  <PresentationFormat>Произвольный</PresentationFormat>
  <Paragraphs>61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MS Mincho</vt:lpstr>
      <vt:lpstr>Aharoni</vt:lpstr>
      <vt:lpstr>Arial</vt:lpstr>
      <vt:lpstr>Calibri</vt:lpstr>
      <vt:lpstr>Times New Roman</vt:lpstr>
      <vt:lpstr>Trebuchet MS</vt:lpstr>
      <vt:lpstr>Wingdings 3</vt:lpstr>
      <vt:lpstr>Аспект</vt:lpstr>
      <vt:lpstr>План республиканских мероприятий,  в рамках проводимого в 2018 году  Года добровольца (волонтера)  в Российской Федерации </vt:lpstr>
      <vt:lpstr>Раздел 1.  Совершенствование нормативно-правового регулирования по поддержке добровольчества (волонтерства) в Республике Саха (Якутия)  </vt:lpstr>
      <vt:lpstr>Раздел 2. Организационные мероприятия   </vt:lpstr>
      <vt:lpstr>Раздел 3. Дни единых действий в муниципальных образованиях и городских округах Республики Саха (Якутия)  «Республика Добра»   </vt:lpstr>
      <vt:lpstr>Раздел 4. Основные  республиканские мероприятия    </vt:lpstr>
      <vt:lpstr>Раздел 5.  Основные республиканские меры поддержки добровольчества     </vt:lpstr>
      <vt:lpstr>Спасибо  за внимание!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Протокола заседания Координационного совета  по развитию добровольчества в Республике Саха (Якутия)  от 07 июля 2015 года</dc:title>
  <dc:creator>CTS</dc:creator>
  <cp:lastModifiedBy>Василина Павловна ЛВП. Лукина</cp:lastModifiedBy>
  <cp:revision>101</cp:revision>
  <dcterms:created xsi:type="dcterms:W3CDTF">2015-12-05T03:38:15Z</dcterms:created>
  <dcterms:modified xsi:type="dcterms:W3CDTF">2017-12-25T10:24:35Z</dcterms:modified>
</cp:coreProperties>
</file>